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4"/>
  </p:sldMasterIdLst>
  <p:sldIdLst>
    <p:sldId id="257" r:id="rId5"/>
    <p:sldId id="265" r:id="rId6"/>
    <p:sldId id="258" r:id="rId7"/>
    <p:sldId id="259" r:id="rId8"/>
    <p:sldId id="260" r:id="rId9"/>
    <p:sldId id="261"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19" autoAdjust="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7/21/2021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7/21/2021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7/21/2021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7/21/2021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7/21/2021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7/21/2021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7/21/2021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7/21/2021</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7/21/2021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7/21/2021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7/21/2021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7/21/2021</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4112" y="-5827"/>
            <a:ext cx="12191979" cy="6857990"/>
          </a:xfrm>
          <a:prstGeom prst="rect">
            <a:avLst/>
          </a:prstGeom>
        </p:spPr>
      </p:pic>
      <p:sp>
        <p:nvSpPr>
          <p:cNvPr id="64" name="Rectangle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Rectangle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9" name="TextBox 8">
            <a:extLst>
              <a:ext uri="{FF2B5EF4-FFF2-40B4-BE49-F238E27FC236}">
                <a16:creationId xmlns:a16="http://schemas.microsoft.com/office/drawing/2014/main" id="{157DFB01-43C2-4EAC-8B16-1FEE3BD1D759}"/>
              </a:ext>
            </a:extLst>
          </p:cNvPr>
          <p:cNvSpPr txBox="1"/>
          <p:nvPr/>
        </p:nvSpPr>
        <p:spPr>
          <a:xfrm>
            <a:off x="1749287" y="2422911"/>
            <a:ext cx="4068418" cy="1938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latin typeface="Algerian" panose="04020705040A02060702" pitchFamily="82" charset="0"/>
              </a:rPr>
              <a:t>PARADIGMA HUKUM &amp; BISNIS</a:t>
            </a:r>
          </a:p>
          <a:p>
            <a:r>
              <a:rPr lang="en-US" sz="2400" dirty="0">
                <a:latin typeface="Algerian" panose="04020705040A02060702" pitchFamily="82" charset="0"/>
              </a:rPr>
              <a:t>PARADIGMA PROFESIONALITAS HUKUM</a:t>
            </a:r>
          </a:p>
          <a:p>
            <a:r>
              <a:rPr lang="en-US" sz="2400" dirty="0">
                <a:latin typeface="Algerian" panose="04020705040A02060702" pitchFamily="82" charset="0"/>
              </a:rPr>
              <a:t>PARADIGMA KREATIFITAS</a:t>
            </a:r>
          </a:p>
        </p:txBody>
      </p:sp>
      <p:sp>
        <p:nvSpPr>
          <p:cNvPr id="2" name="Rectangle 1">
            <a:extLst>
              <a:ext uri="{FF2B5EF4-FFF2-40B4-BE49-F238E27FC236}">
                <a16:creationId xmlns:a16="http://schemas.microsoft.com/office/drawing/2014/main" id="{B4EA8669-6562-4E2A-B97C-7A154A9896F6}"/>
              </a:ext>
            </a:extLst>
          </p:cNvPr>
          <p:cNvSpPr/>
          <p:nvPr/>
        </p:nvSpPr>
        <p:spPr>
          <a:xfrm>
            <a:off x="16886" y="-42430"/>
            <a:ext cx="12222672" cy="1765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C98A9A6-ECBA-4796-B25A-30EB08C02952}"/>
              </a:ext>
            </a:extLst>
          </p:cNvPr>
          <p:cNvSpPr/>
          <p:nvPr/>
        </p:nvSpPr>
        <p:spPr>
          <a:xfrm>
            <a:off x="16886" y="134109"/>
            <a:ext cx="128888" cy="6723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B7D0D8-82E1-4903-B149-3F64A75E16B7}"/>
              </a:ext>
            </a:extLst>
          </p:cNvPr>
          <p:cNvSpPr/>
          <p:nvPr/>
        </p:nvSpPr>
        <p:spPr>
          <a:xfrm>
            <a:off x="20499" y="6707964"/>
            <a:ext cx="12219059" cy="1765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F14DA66-5CE3-4E71-95B5-E607DD071644}"/>
              </a:ext>
            </a:extLst>
          </p:cNvPr>
          <p:cNvSpPr/>
          <p:nvPr/>
        </p:nvSpPr>
        <p:spPr>
          <a:xfrm>
            <a:off x="12110670" y="74474"/>
            <a:ext cx="128888" cy="6723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bstract image">
            <a:extLst>
              <a:ext uri="{FF2B5EF4-FFF2-40B4-BE49-F238E27FC236}">
                <a16:creationId xmlns:a16="http://schemas.microsoft.com/office/drawing/2014/main" id="{92D6D165-87F4-4DBD-A903-899EF992235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6886" y="0"/>
            <a:ext cx="12191979" cy="6857990"/>
          </a:xfrm>
          <a:prstGeom prst="rect">
            <a:avLst/>
          </a:prstGeom>
        </p:spPr>
      </p:pic>
      <p:pic>
        <p:nvPicPr>
          <p:cNvPr id="6" name="Picture 5">
            <a:extLst>
              <a:ext uri="{FF2B5EF4-FFF2-40B4-BE49-F238E27FC236}">
                <a16:creationId xmlns:a16="http://schemas.microsoft.com/office/drawing/2014/main" id="{50549C5A-09EC-4606-8A56-2F1C2BA2D2CA}"/>
              </a:ext>
            </a:extLst>
          </p:cNvPr>
          <p:cNvPicPr>
            <a:picLocks noChangeAspect="1"/>
          </p:cNvPicPr>
          <p:nvPr/>
        </p:nvPicPr>
        <p:blipFill>
          <a:blip r:embed="rId3"/>
          <a:stretch>
            <a:fillRect/>
          </a:stretch>
        </p:blipFill>
        <p:spPr>
          <a:xfrm>
            <a:off x="3326322" y="7419"/>
            <a:ext cx="4982766" cy="6858000"/>
          </a:xfrm>
          <a:prstGeom prst="rect">
            <a:avLst/>
          </a:prstGeom>
        </p:spPr>
      </p:pic>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4112" y="-5827"/>
            <a:ext cx="12191979" cy="6857990"/>
          </a:xfrm>
          <a:prstGeom prst="rect">
            <a:avLst/>
          </a:prstGeom>
        </p:spPr>
      </p:pic>
      <p:pic>
        <p:nvPicPr>
          <p:cNvPr id="8" name="Picture 7">
            <a:extLst>
              <a:ext uri="{FF2B5EF4-FFF2-40B4-BE49-F238E27FC236}">
                <a16:creationId xmlns:a16="http://schemas.microsoft.com/office/drawing/2014/main" id="{BFC8A8CB-1136-40FD-A6CA-A096E701862C}"/>
              </a:ext>
            </a:extLst>
          </p:cNvPr>
          <p:cNvPicPr>
            <a:picLocks noChangeAspect="1"/>
          </p:cNvPicPr>
          <p:nvPr/>
        </p:nvPicPr>
        <p:blipFill>
          <a:blip r:embed="rId3"/>
          <a:stretch>
            <a:fillRect/>
          </a:stretch>
        </p:blipFill>
        <p:spPr>
          <a:xfrm>
            <a:off x="6555800" y="-36593"/>
            <a:ext cx="5619314"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157DFB01-43C2-4EAC-8B16-1FEE3BD1D759}"/>
              </a:ext>
            </a:extLst>
          </p:cNvPr>
          <p:cNvSpPr txBox="1"/>
          <p:nvPr/>
        </p:nvSpPr>
        <p:spPr>
          <a:xfrm>
            <a:off x="1749287" y="2422911"/>
            <a:ext cx="4068418" cy="1938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latin typeface="Algerian" panose="04020705040A02060702" pitchFamily="82" charset="0"/>
              </a:rPr>
              <a:t>PARADIGMA HUKUM &amp; BISNIS</a:t>
            </a:r>
          </a:p>
          <a:p>
            <a:r>
              <a:rPr lang="en-US" sz="2400" dirty="0">
                <a:latin typeface="Algerian" panose="04020705040A02060702" pitchFamily="82" charset="0"/>
              </a:rPr>
              <a:t>PARADIGMA PROFESIONALITAS HUKUM</a:t>
            </a:r>
          </a:p>
          <a:p>
            <a:r>
              <a:rPr lang="en-US" sz="2400" dirty="0">
                <a:latin typeface="Algerian" panose="04020705040A02060702" pitchFamily="82" charset="0"/>
              </a:rPr>
              <a:t>PARADIGMA KREATIFITAS</a:t>
            </a:r>
          </a:p>
        </p:txBody>
      </p:sp>
      <p:sp>
        <p:nvSpPr>
          <p:cNvPr id="2" name="Rectangle 1">
            <a:extLst>
              <a:ext uri="{FF2B5EF4-FFF2-40B4-BE49-F238E27FC236}">
                <a16:creationId xmlns:a16="http://schemas.microsoft.com/office/drawing/2014/main" id="{B4EA8669-6562-4E2A-B97C-7A154A9896F6}"/>
              </a:ext>
            </a:extLst>
          </p:cNvPr>
          <p:cNvSpPr/>
          <p:nvPr/>
        </p:nvSpPr>
        <p:spPr>
          <a:xfrm>
            <a:off x="16886" y="-42430"/>
            <a:ext cx="12222672" cy="1765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C98A9A6-ECBA-4796-B25A-30EB08C02952}"/>
              </a:ext>
            </a:extLst>
          </p:cNvPr>
          <p:cNvSpPr/>
          <p:nvPr/>
        </p:nvSpPr>
        <p:spPr>
          <a:xfrm>
            <a:off x="16886" y="134109"/>
            <a:ext cx="128888" cy="6723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B7D0D8-82E1-4903-B149-3F64A75E16B7}"/>
              </a:ext>
            </a:extLst>
          </p:cNvPr>
          <p:cNvSpPr/>
          <p:nvPr/>
        </p:nvSpPr>
        <p:spPr>
          <a:xfrm>
            <a:off x="20499" y="6707964"/>
            <a:ext cx="12219059" cy="1765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F14DA66-5CE3-4E71-95B5-E607DD071644}"/>
              </a:ext>
            </a:extLst>
          </p:cNvPr>
          <p:cNvSpPr/>
          <p:nvPr/>
        </p:nvSpPr>
        <p:spPr>
          <a:xfrm>
            <a:off x="12110670" y="74474"/>
            <a:ext cx="128888" cy="6723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0912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5996" y="10"/>
            <a:ext cx="12191979" cy="6857990"/>
          </a:xfrm>
          <a:prstGeom prst="rect">
            <a:avLst/>
          </a:prstGeom>
        </p:spPr>
      </p:pic>
      <p:sp>
        <p:nvSpPr>
          <p:cNvPr id="9" name="TextBox 8">
            <a:extLst>
              <a:ext uri="{FF2B5EF4-FFF2-40B4-BE49-F238E27FC236}">
                <a16:creationId xmlns:a16="http://schemas.microsoft.com/office/drawing/2014/main" id="{157DFB01-43C2-4EAC-8B16-1FEE3BD1D759}"/>
              </a:ext>
            </a:extLst>
          </p:cNvPr>
          <p:cNvSpPr txBox="1"/>
          <p:nvPr/>
        </p:nvSpPr>
        <p:spPr>
          <a:xfrm>
            <a:off x="1451123" y="951920"/>
            <a:ext cx="9077739" cy="52629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latin typeface="Algerian" panose="04020705040A02060702" pitchFamily="82" charset="0"/>
              </a:rPr>
              <a:t>PARADIGMA HUKUM &amp; BISNIS :</a:t>
            </a:r>
          </a:p>
          <a:p>
            <a:pPr marL="342900" indent="-342900">
              <a:buFont typeface="Wingdings" panose="05000000000000000000" pitchFamily="2" charset="2"/>
              <a:buChar char="v"/>
            </a:pPr>
            <a:r>
              <a:rPr lang="en-US" sz="2400" dirty="0">
                <a:latin typeface="Algerian" panose="04020705040A02060702" pitchFamily="82" charset="0"/>
              </a:rPr>
              <a:t>BORDER LINE ANTARA HUKUM DAN BISNIS, TERJADI SALING MEMPENGARUHI ANTARA HUKUM DAN BISNIS;</a:t>
            </a:r>
          </a:p>
          <a:p>
            <a:pPr marL="342900" indent="-342900">
              <a:buFont typeface="Wingdings" panose="05000000000000000000" pitchFamily="2" charset="2"/>
              <a:buChar char="v"/>
            </a:pPr>
            <a:r>
              <a:rPr lang="en-US" sz="2400" dirty="0">
                <a:latin typeface="Algerian" panose="04020705040A02060702" pitchFamily="82" charset="0"/>
              </a:rPr>
              <a:t>DALAM KONSEP (TEORI) SPIRAL PERKEMBANGAN HUKUM DAN BISNIS, MAKA HUKUM TERTINGGAL DIBELAKANG, TAPI KEMUDIAN MENGIKUTI PERKEMBANGAN UNTUK MENGATURNYA;</a:t>
            </a:r>
          </a:p>
          <a:p>
            <a:pPr marL="342900" indent="-342900">
              <a:buFont typeface="Wingdings" panose="05000000000000000000" pitchFamily="2" charset="2"/>
              <a:buChar char="v"/>
            </a:pPr>
            <a:r>
              <a:rPr lang="en-US" sz="2400" dirty="0">
                <a:latin typeface="Algerian" panose="04020705040A02060702" pitchFamily="82" charset="0"/>
              </a:rPr>
              <a:t>PENGARUH CARA BERFIKIR BISNIS TERHADAP HUKUM YANG MELAHIRKAN KAJIAN SOSIOLOGIS PADA BIDANG HUKUM, SEPERTI LOGIC BISNIS PADA HUKUM KONTRAK YANG TIDAK HANYA MELAHIRKAN HUBUNGAN NORMATIF AKAN TETAPI JUGA MELAHIRKAN HUBUNGAN “BAIK” DALAM BISNIS.</a:t>
            </a:r>
          </a:p>
          <a:p>
            <a:endParaRPr lang="en-US" sz="2400" dirty="0">
              <a:latin typeface="Algerian" panose="04020705040A02060702" pitchFamily="82" charset="0"/>
            </a:endParaRPr>
          </a:p>
          <a:p>
            <a:endParaRPr lang="en-US" sz="2400" dirty="0">
              <a:latin typeface="Algerian" panose="04020705040A02060702" pitchFamily="82" charset="0"/>
            </a:endParaRPr>
          </a:p>
        </p:txBody>
      </p:sp>
      <p:sp>
        <p:nvSpPr>
          <p:cNvPr id="2" name="Rectangle 1">
            <a:extLst>
              <a:ext uri="{FF2B5EF4-FFF2-40B4-BE49-F238E27FC236}">
                <a16:creationId xmlns:a16="http://schemas.microsoft.com/office/drawing/2014/main" id="{56D0AD6E-E376-40B2-9848-58E989BAEAFD}"/>
              </a:ext>
            </a:extLst>
          </p:cNvPr>
          <p:cNvSpPr/>
          <p:nvPr/>
        </p:nvSpPr>
        <p:spPr>
          <a:xfrm>
            <a:off x="-105996" y="0"/>
            <a:ext cx="12297996" cy="3088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5479835-CCC2-4FED-8045-03D612EC81CD}"/>
              </a:ext>
            </a:extLst>
          </p:cNvPr>
          <p:cNvSpPr/>
          <p:nvPr/>
        </p:nvSpPr>
        <p:spPr>
          <a:xfrm>
            <a:off x="-105996" y="6549171"/>
            <a:ext cx="12297996" cy="3088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84BC348-0F03-4A89-84BE-EA2F540DF2D9}"/>
              </a:ext>
            </a:extLst>
          </p:cNvPr>
          <p:cNvSpPr/>
          <p:nvPr/>
        </p:nvSpPr>
        <p:spPr>
          <a:xfrm>
            <a:off x="-105996" y="0"/>
            <a:ext cx="212013" cy="685799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CF74BA5-4094-481F-ABE6-011E85717692}"/>
              </a:ext>
            </a:extLst>
          </p:cNvPr>
          <p:cNvSpPr/>
          <p:nvPr/>
        </p:nvSpPr>
        <p:spPr>
          <a:xfrm>
            <a:off x="12066126" y="10"/>
            <a:ext cx="212013" cy="685799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7435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36583"/>
            <a:ext cx="12191979" cy="6857990"/>
          </a:xfrm>
          <a:prstGeom prst="rect">
            <a:avLst/>
          </a:prstGeom>
        </p:spPr>
      </p:pic>
      <p:sp>
        <p:nvSpPr>
          <p:cNvPr id="9" name="TextBox 8">
            <a:extLst>
              <a:ext uri="{FF2B5EF4-FFF2-40B4-BE49-F238E27FC236}">
                <a16:creationId xmlns:a16="http://schemas.microsoft.com/office/drawing/2014/main" id="{157DFB01-43C2-4EAC-8B16-1FEE3BD1D759}"/>
              </a:ext>
            </a:extLst>
          </p:cNvPr>
          <p:cNvSpPr txBox="1"/>
          <p:nvPr/>
        </p:nvSpPr>
        <p:spPr>
          <a:xfrm>
            <a:off x="1749287" y="2422911"/>
            <a:ext cx="6851374" cy="3046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latin typeface="Algerian" panose="04020705040A02060702" pitchFamily="82" charset="0"/>
              </a:rPr>
              <a:t>PARADIGMA PROFESIONALITAS HUKUM :</a:t>
            </a:r>
          </a:p>
          <a:p>
            <a:pPr marL="342900" indent="-342900">
              <a:buFont typeface="Wingdings" panose="05000000000000000000" pitchFamily="2" charset="2"/>
              <a:buChar char="q"/>
            </a:pPr>
            <a:r>
              <a:rPr lang="en-US" sz="2400" dirty="0">
                <a:latin typeface="Algerian" panose="04020705040A02060702" pitchFamily="82" charset="0"/>
              </a:rPr>
              <a:t>KEAHLIAN DIBIDANG HUKUM (AHLI DIBIDANGNYA) DENGAN FORTOFOLIO KEAHLIAN</a:t>
            </a:r>
          </a:p>
          <a:p>
            <a:pPr marL="342900" indent="-342900">
              <a:buFont typeface="Wingdings" panose="05000000000000000000" pitchFamily="2" charset="2"/>
              <a:buChar char="q"/>
            </a:pPr>
            <a:r>
              <a:rPr lang="en-US" sz="2400" dirty="0">
                <a:latin typeface="Algerian" panose="04020705040A02060702" pitchFamily="82" charset="0"/>
              </a:rPr>
              <a:t>MENERAPKAN PRINSIP ETOS PROFESIONAL</a:t>
            </a:r>
          </a:p>
          <a:p>
            <a:pPr marL="342900" indent="-342900">
              <a:buFont typeface="Wingdings" panose="05000000000000000000" pitchFamily="2" charset="2"/>
              <a:buChar char="q"/>
            </a:pPr>
            <a:r>
              <a:rPr lang="en-US" sz="2400" dirty="0">
                <a:latin typeface="Algerian" panose="04020705040A02060702" pitchFamily="82" charset="0"/>
              </a:rPr>
              <a:t>MENG “CREAT” KEAHLIAN DENGAN JIWA INTREPRENEUR</a:t>
            </a:r>
          </a:p>
          <a:p>
            <a:endParaRPr lang="en-US" sz="2400" dirty="0">
              <a:latin typeface="Algerian" panose="04020705040A02060702" pitchFamily="82" charset="0"/>
            </a:endParaRPr>
          </a:p>
        </p:txBody>
      </p:sp>
    </p:spTree>
    <p:extLst>
      <p:ext uri="{BB962C8B-B14F-4D97-AF65-F5344CB8AC3E}">
        <p14:creationId xmlns:p14="http://schemas.microsoft.com/office/powerpoint/2010/main" val="2493123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36583"/>
            <a:ext cx="12191979" cy="6857990"/>
          </a:xfrm>
          <a:prstGeom prst="rect">
            <a:avLst/>
          </a:prstGeom>
        </p:spPr>
      </p:pic>
      <p:sp>
        <p:nvSpPr>
          <p:cNvPr id="9" name="TextBox 8">
            <a:extLst>
              <a:ext uri="{FF2B5EF4-FFF2-40B4-BE49-F238E27FC236}">
                <a16:creationId xmlns:a16="http://schemas.microsoft.com/office/drawing/2014/main" id="{157DFB01-43C2-4EAC-8B16-1FEE3BD1D759}"/>
              </a:ext>
            </a:extLst>
          </p:cNvPr>
          <p:cNvSpPr txBox="1"/>
          <p:nvPr/>
        </p:nvSpPr>
        <p:spPr>
          <a:xfrm>
            <a:off x="1789044" y="1044685"/>
            <a:ext cx="6851374" cy="48936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latin typeface="Algerian" panose="04020705040A02060702" pitchFamily="82" charset="0"/>
              </a:rPr>
              <a:t>PARADIGMA KREATIFITAS :</a:t>
            </a:r>
          </a:p>
          <a:p>
            <a:pPr marL="342900" indent="-342900">
              <a:buFont typeface="Wingdings" panose="05000000000000000000" pitchFamily="2" charset="2"/>
              <a:buChar char="Ø"/>
            </a:pPr>
            <a:r>
              <a:rPr lang="en-US" sz="2400" dirty="0">
                <a:latin typeface="Algerian" panose="04020705040A02060702" pitchFamily="82" charset="0"/>
              </a:rPr>
              <a:t>STRATEGI BISNIS DENGAN MELIHAT  KEAHLIAN JASA HUKUM SEBAGAI “CAPITAL” (</a:t>
            </a:r>
            <a:r>
              <a:rPr lang="en-US" sz="2400" dirty="0" err="1">
                <a:latin typeface="Algerian" panose="04020705040A02060702" pitchFamily="82" charset="0"/>
              </a:rPr>
              <a:t>investasi</a:t>
            </a:r>
            <a:r>
              <a:rPr lang="en-US" sz="2400" dirty="0">
                <a:latin typeface="Algerian" panose="04020705040A02060702" pitchFamily="82" charset="0"/>
              </a:rPr>
              <a:t> yang </a:t>
            </a:r>
            <a:r>
              <a:rPr lang="en-US" sz="2400" dirty="0" err="1">
                <a:latin typeface="Algerian" panose="04020705040A02060702" pitchFamily="82" charset="0"/>
              </a:rPr>
              <a:t>terbaik</a:t>
            </a:r>
            <a:r>
              <a:rPr lang="en-US" sz="2400" dirty="0">
                <a:latin typeface="Algerian" panose="04020705040A02060702" pitchFamily="82" charset="0"/>
              </a:rPr>
              <a:t> </a:t>
            </a:r>
            <a:r>
              <a:rPr lang="en-US" sz="2400" dirty="0" err="1">
                <a:latin typeface="Algerian" panose="04020705040A02060702" pitchFamily="82" charset="0"/>
              </a:rPr>
              <a:t>adalah</a:t>
            </a:r>
            <a:r>
              <a:rPr lang="en-US" sz="2400" dirty="0">
                <a:latin typeface="Algerian" panose="04020705040A02060702" pitchFamily="82" charset="0"/>
              </a:rPr>
              <a:t> </a:t>
            </a:r>
            <a:r>
              <a:rPr lang="en-US" sz="2400" dirty="0" err="1">
                <a:latin typeface="Algerian" panose="04020705040A02060702" pitchFamily="82" charset="0"/>
              </a:rPr>
              <a:t>investasi</a:t>
            </a:r>
            <a:r>
              <a:rPr lang="en-US" sz="2400" dirty="0">
                <a:latin typeface="Algerian" panose="04020705040A02060702" pitchFamily="82" charset="0"/>
              </a:rPr>
              <a:t> </a:t>
            </a:r>
            <a:r>
              <a:rPr lang="en-US" sz="2400" dirty="0" err="1">
                <a:latin typeface="Algerian" panose="04020705040A02060702" pitchFamily="82" charset="0"/>
              </a:rPr>
              <a:t>diri</a:t>
            </a:r>
            <a:r>
              <a:rPr lang="en-US" sz="2400" dirty="0">
                <a:latin typeface="Algerian" panose="04020705040A02060702" pitchFamily="82" charset="0"/>
              </a:rPr>
              <a:t> </a:t>
            </a:r>
            <a:r>
              <a:rPr lang="en-US" sz="2400" dirty="0" err="1">
                <a:latin typeface="Algerian" panose="04020705040A02060702" pitchFamily="82" charset="0"/>
              </a:rPr>
              <a:t>sendiri</a:t>
            </a:r>
            <a:r>
              <a:rPr lang="en-US" sz="2400" dirty="0">
                <a:latin typeface="Algerian" panose="04020705040A02060702" pitchFamily="82" charset="0"/>
              </a:rPr>
              <a:t>, </a:t>
            </a:r>
            <a:r>
              <a:rPr lang="en-US" sz="2400" dirty="0" err="1">
                <a:latin typeface="Algerian" panose="04020705040A02060702" pitchFamily="82" charset="0"/>
              </a:rPr>
              <a:t>yaitu</a:t>
            </a:r>
            <a:r>
              <a:rPr lang="en-US" sz="2400" dirty="0">
                <a:latin typeface="Algerian" panose="04020705040A02060702" pitchFamily="82" charset="0"/>
              </a:rPr>
              <a:t> </a:t>
            </a:r>
            <a:r>
              <a:rPr lang="en-US" sz="2400" dirty="0" err="1">
                <a:latin typeface="Algerian" panose="04020705040A02060702" pitchFamily="82" charset="0"/>
              </a:rPr>
              <a:t>keahlian</a:t>
            </a:r>
            <a:r>
              <a:rPr lang="en-US" sz="2400" dirty="0">
                <a:latin typeface="Algerian" panose="04020705040A02060702" pitchFamily="82" charset="0"/>
              </a:rPr>
              <a:t> yang </a:t>
            </a:r>
            <a:r>
              <a:rPr lang="en-US" sz="2400" dirty="0" err="1">
                <a:latin typeface="Algerian" panose="04020705040A02060702" pitchFamily="82" charset="0"/>
              </a:rPr>
              <a:t>terlihat</a:t>
            </a:r>
            <a:r>
              <a:rPr lang="en-US" sz="2400" dirty="0">
                <a:latin typeface="Algerian" panose="04020705040A02060702" pitchFamily="82" charset="0"/>
              </a:rPr>
              <a:t> </a:t>
            </a:r>
            <a:r>
              <a:rPr lang="en-US" sz="2400" dirty="0" err="1">
                <a:latin typeface="Algerian" panose="04020705040A02060702" pitchFamily="82" charset="0"/>
              </a:rPr>
              <a:t>dalam</a:t>
            </a:r>
            <a:r>
              <a:rPr lang="en-US" sz="2400" dirty="0">
                <a:latin typeface="Algerian" panose="04020705040A02060702" pitchFamily="82" charset="0"/>
              </a:rPr>
              <a:t> </a:t>
            </a:r>
            <a:r>
              <a:rPr lang="en-US" sz="2400" dirty="0" err="1">
                <a:latin typeface="Algerian" panose="04020705040A02060702" pitchFamily="82" charset="0"/>
              </a:rPr>
              <a:t>portifolio</a:t>
            </a:r>
            <a:r>
              <a:rPr lang="en-US" sz="2400" dirty="0">
                <a:latin typeface="Algerian" panose="04020705040A02060702" pitchFamily="82" charset="0"/>
              </a:rPr>
              <a:t> </a:t>
            </a:r>
            <a:r>
              <a:rPr lang="en-US" sz="2400" dirty="0" err="1">
                <a:latin typeface="Algerian" panose="04020705040A02060702" pitchFamily="82" charset="0"/>
              </a:rPr>
              <a:t>pribadi</a:t>
            </a:r>
            <a:r>
              <a:rPr lang="en-US" sz="2400" dirty="0">
                <a:latin typeface="Algerian" panose="04020705040A02060702" pitchFamily="82" charset="0"/>
              </a:rPr>
              <a:t>)</a:t>
            </a:r>
          </a:p>
          <a:p>
            <a:pPr marL="342900" indent="-342900">
              <a:buFont typeface="Wingdings" panose="05000000000000000000" pitchFamily="2" charset="2"/>
              <a:buChar char="Ø"/>
            </a:pPr>
            <a:r>
              <a:rPr lang="en-US" sz="2400" dirty="0">
                <a:latin typeface="Algerian" panose="04020705040A02060702" pitchFamily="82" charset="0"/>
              </a:rPr>
              <a:t>MEMBUKTIKAN KEBERMANFAATAN DALAM MENSUKSESKAN BISNIS, DENGAN MERUBAH CITRA HUKUM SEBAGAI BENTENG PENCEGAH TERJADINYA MASALAH DAN SOLUSI YANG MENUNJANG BISNIS;</a:t>
            </a:r>
          </a:p>
          <a:p>
            <a:pPr marL="342900" indent="-342900">
              <a:buFont typeface="Wingdings" panose="05000000000000000000" pitchFamily="2" charset="2"/>
              <a:buChar char="Ø"/>
            </a:pPr>
            <a:endParaRPr lang="en-US" sz="2400" dirty="0">
              <a:latin typeface="Algerian" panose="04020705040A02060702" pitchFamily="82" charset="0"/>
            </a:endParaRPr>
          </a:p>
        </p:txBody>
      </p:sp>
    </p:spTree>
    <p:extLst>
      <p:ext uri="{BB962C8B-B14F-4D97-AF65-F5344CB8AC3E}">
        <p14:creationId xmlns:p14="http://schemas.microsoft.com/office/powerpoint/2010/main" val="1206145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36583"/>
            <a:ext cx="12191979" cy="6857990"/>
          </a:xfrm>
          <a:prstGeom prst="rect">
            <a:avLst/>
          </a:prstGeom>
        </p:spPr>
      </p:pic>
      <p:sp>
        <p:nvSpPr>
          <p:cNvPr id="9" name="TextBox 8">
            <a:extLst>
              <a:ext uri="{FF2B5EF4-FFF2-40B4-BE49-F238E27FC236}">
                <a16:creationId xmlns:a16="http://schemas.microsoft.com/office/drawing/2014/main" id="{157DFB01-43C2-4EAC-8B16-1FEE3BD1D759}"/>
              </a:ext>
            </a:extLst>
          </p:cNvPr>
          <p:cNvSpPr txBox="1"/>
          <p:nvPr/>
        </p:nvSpPr>
        <p:spPr>
          <a:xfrm>
            <a:off x="2107096" y="872407"/>
            <a:ext cx="6851374" cy="4154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latin typeface="Algerian" panose="04020705040A02060702" pitchFamily="82" charset="0"/>
              </a:rPr>
              <a:t>PRINSIP INTREPRENEUR :</a:t>
            </a:r>
          </a:p>
          <a:p>
            <a:pPr marL="342900" indent="-342900">
              <a:buFont typeface="Wingdings" panose="05000000000000000000" pitchFamily="2" charset="2"/>
              <a:buChar char="Ø"/>
            </a:pPr>
            <a:r>
              <a:rPr lang="en-US" sz="2400" dirty="0">
                <a:latin typeface="Algerian" panose="04020705040A02060702" pitchFamily="82" charset="0"/>
              </a:rPr>
              <a:t>MEMBACA &amp; MENGEKSEKUSI PELUANG, DIMANA ADA KENDALA DISITU ADA PELUANG</a:t>
            </a:r>
          </a:p>
          <a:p>
            <a:pPr marL="342900" indent="-342900">
              <a:buFont typeface="Wingdings" panose="05000000000000000000" pitchFamily="2" charset="2"/>
              <a:buChar char="Ø"/>
            </a:pPr>
            <a:r>
              <a:rPr lang="en-US" sz="2400" dirty="0">
                <a:latin typeface="Algerian" panose="04020705040A02060702" pitchFamily="82" charset="0"/>
              </a:rPr>
              <a:t>FAKTOR PEMBEDA SEBAGAI KEUNGGULAN KOMPETTITIF DENGAN MEMPERBANYAK KEAHLIAN DALAM FORTOFOLIO PRIBADI, PELAKU BISNIS LEBIH MEMPERTIMBANGKAN KEAHLIAN DARI PADA NILAI AKADEMIS;</a:t>
            </a:r>
          </a:p>
          <a:p>
            <a:pPr marL="342900" indent="-342900">
              <a:buFont typeface="Wingdings" panose="05000000000000000000" pitchFamily="2" charset="2"/>
              <a:buChar char="Ø"/>
            </a:pPr>
            <a:r>
              <a:rPr lang="en-US" sz="2400" dirty="0">
                <a:latin typeface="Algerian" panose="04020705040A02060702" pitchFamily="82" charset="0"/>
              </a:rPr>
              <a:t>STRATEGI FAKTOR KALI DALAM MELIHAT PELUANG;</a:t>
            </a:r>
          </a:p>
        </p:txBody>
      </p:sp>
    </p:spTree>
    <p:extLst>
      <p:ext uri="{BB962C8B-B14F-4D97-AF65-F5344CB8AC3E}">
        <p14:creationId xmlns:p14="http://schemas.microsoft.com/office/powerpoint/2010/main" val="2110426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36583"/>
            <a:ext cx="12191979" cy="6857990"/>
          </a:xfrm>
          <a:prstGeom prst="rect">
            <a:avLst/>
          </a:prstGeom>
        </p:spPr>
      </p:pic>
      <p:sp>
        <p:nvSpPr>
          <p:cNvPr id="9" name="TextBox 8">
            <a:extLst>
              <a:ext uri="{FF2B5EF4-FFF2-40B4-BE49-F238E27FC236}">
                <a16:creationId xmlns:a16="http://schemas.microsoft.com/office/drawing/2014/main" id="{157DFB01-43C2-4EAC-8B16-1FEE3BD1D759}"/>
              </a:ext>
            </a:extLst>
          </p:cNvPr>
          <p:cNvSpPr txBox="1"/>
          <p:nvPr/>
        </p:nvSpPr>
        <p:spPr>
          <a:xfrm>
            <a:off x="2107096" y="872407"/>
            <a:ext cx="6851374" cy="1938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latin typeface="Algerian" panose="04020705040A02060702" pitchFamily="82" charset="0"/>
              </a:rPr>
              <a:t>PENUNJANG UTAMA :</a:t>
            </a:r>
          </a:p>
          <a:p>
            <a:pPr marL="342900" indent="-342900">
              <a:buFont typeface="Wingdings" panose="05000000000000000000" pitchFamily="2" charset="2"/>
              <a:buChar char="Ø"/>
            </a:pPr>
            <a:r>
              <a:rPr lang="en-US" sz="2400" dirty="0">
                <a:latin typeface="Algerian" panose="04020705040A02060702" pitchFamily="82" charset="0"/>
              </a:rPr>
              <a:t>KEMAMPUAN DAN KECERDASAN BERKOMUNIKASI ;</a:t>
            </a:r>
          </a:p>
          <a:p>
            <a:pPr marL="342900" indent="-342900">
              <a:buFont typeface="Wingdings" panose="05000000000000000000" pitchFamily="2" charset="2"/>
              <a:buChar char="Ø"/>
            </a:pPr>
            <a:r>
              <a:rPr lang="en-US" sz="2400" dirty="0">
                <a:latin typeface="Algerian" panose="04020705040A02060702" pitchFamily="82" charset="0"/>
              </a:rPr>
              <a:t>MENGUASAI PUBLIC SPEAKING (MELATIH VOKAL, INTONASI DAN GESTUR)</a:t>
            </a:r>
          </a:p>
        </p:txBody>
      </p:sp>
    </p:spTree>
    <p:extLst>
      <p:ext uri="{BB962C8B-B14F-4D97-AF65-F5344CB8AC3E}">
        <p14:creationId xmlns:p14="http://schemas.microsoft.com/office/powerpoint/2010/main" val="2021177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1" y="-36583"/>
            <a:ext cx="12191979" cy="6857990"/>
          </a:xfrm>
          <a:prstGeom prst="rect">
            <a:avLst/>
          </a:prstGeom>
        </p:spPr>
      </p:pic>
      <p:sp>
        <p:nvSpPr>
          <p:cNvPr id="9" name="TextBox 8">
            <a:extLst>
              <a:ext uri="{FF2B5EF4-FFF2-40B4-BE49-F238E27FC236}">
                <a16:creationId xmlns:a16="http://schemas.microsoft.com/office/drawing/2014/main" id="{157DFB01-43C2-4EAC-8B16-1FEE3BD1D759}"/>
              </a:ext>
            </a:extLst>
          </p:cNvPr>
          <p:cNvSpPr txBox="1"/>
          <p:nvPr/>
        </p:nvSpPr>
        <p:spPr>
          <a:xfrm>
            <a:off x="1364975" y="289311"/>
            <a:ext cx="9090990" cy="6370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err="1">
                <a:latin typeface="Algerian" panose="04020705040A02060702" pitchFamily="82" charset="0"/>
              </a:rPr>
              <a:t>fortopolio</a:t>
            </a:r>
            <a:r>
              <a:rPr lang="en-US" sz="2400" dirty="0">
                <a:latin typeface="Algerian" panose="04020705040A02060702" pitchFamily="82" charset="0"/>
              </a:rPr>
              <a:t> :</a:t>
            </a:r>
          </a:p>
          <a:p>
            <a:pPr marL="457200" indent="-457200">
              <a:buAutoNum type="alphaUcPeriod"/>
            </a:pPr>
            <a:r>
              <a:rPr lang="en-US" sz="2400" dirty="0" err="1">
                <a:latin typeface="Algerian" panose="04020705040A02060702" pitchFamily="82" charset="0"/>
              </a:rPr>
              <a:t>umum</a:t>
            </a:r>
            <a:r>
              <a:rPr lang="en-US" sz="2400" dirty="0">
                <a:latin typeface="Algerian" panose="04020705040A02060702" pitchFamily="82" charset="0"/>
              </a:rPr>
              <a:t>/</a:t>
            </a:r>
            <a:r>
              <a:rPr lang="en-US" sz="2400" dirty="0" err="1">
                <a:latin typeface="Algerian" panose="04020705040A02060702" pitchFamily="82" charset="0"/>
              </a:rPr>
              <a:t>abstrak</a:t>
            </a:r>
            <a:endParaRPr lang="en-US" sz="2400" dirty="0">
              <a:latin typeface="Algerian" panose="04020705040A02060702" pitchFamily="82" charset="0"/>
            </a:endParaRPr>
          </a:p>
          <a:p>
            <a:pPr marL="342900" indent="-342900">
              <a:buFont typeface="Wingdings" panose="05000000000000000000" pitchFamily="2" charset="2"/>
              <a:buChar char="v"/>
            </a:pPr>
            <a:r>
              <a:rPr lang="en-US" sz="2400" dirty="0" err="1">
                <a:latin typeface="Algerian" panose="04020705040A02060702" pitchFamily="82" charset="0"/>
              </a:rPr>
              <a:t>Kejujuran</a:t>
            </a:r>
            <a:r>
              <a:rPr lang="en-US" sz="2400" dirty="0">
                <a:latin typeface="Algerian" panose="04020705040A02060702" pitchFamily="82" charset="0"/>
              </a:rPr>
              <a:t>, </a:t>
            </a:r>
            <a:r>
              <a:rPr lang="en-US" sz="2400" dirty="0" err="1">
                <a:latin typeface="Algerian" panose="04020705040A02060702" pitchFamily="82" charset="0"/>
              </a:rPr>
              <a:t>ikhlas</a:t>
            </a:r>
            <a:r>
              <a:rPr lang="en-US" sz="2400" dirty="0">
                <a:latin typeface="Algerian" panose="04020705040A02060702" pitchFamily="82" charset="0"/>
              </a:rPr>
              <a:t>, </a:t>
            </a:r>
            <a:r>
              <a:rPr lang="en-US" sz="2400" dirty="0" err="1">
                <a:latin typeface="Algerian" panose="04020705040A02060702" pitchFamily="82" charset="0"/>
              </a:rPr>
              <a:t>cekatan</a:t>
            </a:r>
            <a:r>
              <a:rPr lang="en-US" sz="2400" dirty="0">
                <a:latin typeface="Algerian" panose="04020705040A02060702" pitchFamily="82" charset="0"/>
              </a:rPr>
              <a:t>, </a:t>
            </a:r>
            <a:r>
              <a:rPr lang="en-US" sz="2400" dirty="0" err="1">
                <a:latin typeface="Algerian" panose="04020705040A02060702" pitchFamily="82" charset="0"/>
              </a:rPr>
              <a:t>suka</a:t>
            </a:r>
            <a:r>
              <a:rPr lang="en-US" sz="2400" dirty="0">
                <a:latin typeface="Algerian" panose="04020705040A02060702" pitchFamily="82" charset="0"/>
              </a:rPr>
              <a:t> </a:t>
            </a:r>
            <a:r>
              <a:rPr lang="en-US" sz="2400" dirty="0" err="1">
                <a:latin typeface="Algerian" panose="04020705040A02060702" pitchFamily="82" charset="0"/>
              </a:rPr>
              <a:t>menolong</a:t>
            </a:r>
            <a:r>
              <a:rPr lang="en-US" sz="2400" dirty="0">
                <a:latin typeface="Algerian" panose="04020705040A02060702" pitchFamily="82" charset="0"/>
              </a:rPr>
              <a:t> </a:t>
            </a:r>
            <a:r>
              <a:rPr lang="en-US" sz="2400" dirty="0" err="1">
                <a:latin typeface="Algerian" panose="04020705040A02060702" pitchFamily="82" charset="0"/>
              </a:rPr>
              <a:t>etc</a:t>
            </a:r>
            <a:r>
              <a:rPr lang="en-US" sz="2400" dirty="0">
                <a:latin typeface="Algerian" panose="04020705040A02060702" pitchFamily="82" charset="0"/>
              </a:rPr>
              <a:t> </a:t>
            </a:r>
            <a:r>
              <a:rPr lang="en-US" sz="2400" dirty="0" err="1">
                <a:latin typeface="Algerian" panose="04020705040A02060702" pitchFamily="82" charset="0"/>
              </a:rPr>
              <a:t>sebagai</a:t>
            </a:r>
            <a:r>
              <a:rPr lang="en-US" sz="2400" dirty="0">
                <a:latin typeface="Algerian" panose="04020705040A02060702" pitchFamily="82" charset="0"/>
              </a:rPr>
              <a:t> </a:t>
            </a:r>
            <a:r>
              <a:rPr lang="en-US" sz="2400" dirty="0" err="1">
                <a:latin typeface="Algerian" panose="04020705040A02060702" pitchFamily="82" charset="0"/>
              </a:rPr>
              <a:t>elemen</a:t>
            </a:r>
            <a:r>
              <a:rPr lang="en-US" sz="2400" dirty="0">
                <a:latin typeface="Algerian" panose="04020705040A02060702" pitchFamily="82" charset="0"/>
              </a:rPr>
              <a:t> </a:t>
            </a:r>
            <a:r>
              <a:rPr lang="en-US" sz="2400" dirty="0" err="1">
                <a:latin typeface="Algerian" panose="04020705040A02060702" pitchFamily="82" charset="0"/>
              </a:rPr>
              <a:t>kepercayaan</a:t>
            </a:r>
            <a:r>
              <a:rPr lang="en-US" sz="2400" dirty="0">
                <a:latin typeface="Algerian" panose="04020705040A02060702" pitchFamily="82" charset="0"/>
              </a:rPr>
              <a:t>.</a:t>
            </a:r>
          </a:p>
          <a:p>
            <a:pPr marL="457200" indent="-457200">
              <a:buAutoNum type="alphaUcPeriod"/>
            </a:pPr>
            <a:r>
              <a:rPr lang="en-US" sz="2400" dirty="0" err="1">
                <a:latin typeface="Algerian" panose="04020705040A02060702" pitchFamily="82" charset="0"/>
              </a:rPr>
              <a:t>Konkret</a:t>
            </a:r>
            <a:r>
              <a:rPr lang="en-US" sz="2400" dirty="0">
                <a:latin typeface="Algerian" panose="04020705040A02060702" pitchFamily="82" charset="0"/>
              </a:rPr>
              <a:t>/</a:t>
            </a:r>
            <a:r>
              <a:rPr lang="en-US" sz="2400" dirty="0" err="1">
                <a:latin typeface="Algerian" panose="04020705040A02060702" pitchFamily="82" charset="0"/>
              </a:rPr>
              <a:t>terukur</a:t>
            </a:r>
            <a:r>
              <a:rPr lang="en-US" sz="2400" dirty="0">
                <a:latin typeface="Algerian" panose="04020705040A02060702" pitchFamily="82" charset="0"/>
              </a:rPr>
              <a:t> :</a:t>
            </a:r>
          </a:p>
          <a:p>
            <a:pPr marL="342900" indent="-342900">
              <a:buFont typeface="Wingdings" panose="05000000000000000000" pitchFamily="2" charset="2"/>
              <a:buChar char="Ø"/>
            </a:pPr>
            <a:r>
              <a:rPr lang="en-US" sz="2400" dirty="0" err="1">
                <a:latin typeface="Algerian" panose="04020705040A02060702" pitchFamily="82" charset="0"/>
              </a:rPr>
              <a:t>Membuat</a:t>
            </a:r>
            <a:r>
              <a:rPr lang="en-US" sz="2400" dirty="0">
                <a:latin typeface="Algerian" panose="04020705040A02060702" pitchFamily="82" charset="0"/>
              </a:rPr>
              <a:t> </a:t>
            </a:r>
            <a:r>
              <a:rPr lang="en-US" sz="2400" dirty="0" err="1">
                <a:latin typeface="Algerian" panose="04020705040A02060702" pitchFamily="82" charset="0"/>
              </a:rPr>
              <a:t>kontrak</a:t>
            </a:r>
            <a:r>
              <a:rPr lang="en-US" sz="2400" dirty="0">
                <a:latin typeface="Algerian" panose="04020705040A02060702" pitchFamily="82" charset="0"/>
              </a:rPr>
              <a:t> </a:t>
            </a:r>
            <a:r>
              <a:rPr lang="en-US" sz="2400" dirty="0" err="1">
                <a:latin typeface="Algerian" panose="04020705040A02060702" pitchFamily="82" charset="0"/>
              </a:rPr>
              <a:t>bisnis</a:t>
            </a:r>
            <a:endParaRPr lang="en-US" sz="2400" dirty="0">
              <a:latin typeface="Algerian" panose="04020705040A02060702" pitchFamily="82" charset="0"/>
            </a:endParaRPr>
          </a:p>
          <a:p>
            <a:pPr marL="342900" indent="-342900">
              <a:buFont typeface="Wingdings" panose="05000000000000000000" pitchFamily="2" charset="2"/>
              <a:buChar char="Ø"/>
            </a:pPr>
            <a:r>
              <a:rPr lang="en-US" sz="2400" dirty="0" err="1">
                <a:latin typeface="Algerian" panose="04020705040A02060702" pitchFamily="82" charset="0"/>
              </a:rPr>
              <a:t>Membuat</a:t>
            </a:r>
            <a:r>
              <a:rPr lang="en-US" sz="2400" dirty="0">
                <a:latin typeface="Algerian" panose="04020705040A02060702" pitchFamily="82" charset="0"/>
              </a:rPr>
              <a:t> </a:t>
            </a:r>
            <a:r>
              <a:rPr lang="en-US" sz="2400" dirty="0" err="1">
                <a:latin typeface="Algerian" panose="04020705040A02060702" pitchFamily="82" charset="0"/>
              </a:rPr>
              <a:t>perjanjian</a:t>
            </a:r>
            <a:r>
              <a:rPr lang="en-US" sz="2400" dirty="0">
                <a:latin typeface="Algerian" panose="04020705040A02060702" pitchFamily="82" charset="0"/>
              </a:rPr>
              <a:t> </a:t>
            </a:r>
            <a:r>
              <a:rPr lang="en-US" sz="2400" dirty="0" err="1">
                <a:latin typeface="Algerian" panose="04020705040A02060702" pitchFamily="82" charset="0"/>
              </a:rPr>
              <a:t>kerja</a:t>
            </a:r>
            <a:r>
              <a:rPr lang="en-US" sz="2400" dirty="0">
                <a:latin typeface="Algerian" panose="04020705040A02060702" pitchFamily="82" charset="0"/>
              </a:rPr>
              <a:t> </a:t>
            </a:r>
            <a:r>
              <a:rPr lang="en-US" sz="2400" dirty="0" err="1">
                <a:latin typeface="Algerian" panose="04020705040A02060702" pitchFamily="82" charset="0"/>
              </a:rPr>
              <a:t>profesional</a:t>
            </a:r>
            <a:endParaRPr lang="en-US" sz="2400" dirty="0">
              <a:latin typeface="Algerian" panose="04020705040A02060702" pitchFamily="82" charset="0"/>
            </a:endParaRPr>
          </a:p>
          <a:p>
            <a:pPr marL="342900" indent="-342900">
              <a:buFont typeface="Wingdings" panose="05000000000000000000" pitchFamily="2" charset="2"/>
              <a:buChar char="Ø"/>
            </a:pPr>
            <a:r>
              <a:rPr lang="en-US" sz="2400" dirty="0" err="1">
                <a:latin typeface="Algerian" panose="04020705040A02060702" pitchFamily="82" charset="0"/>
              </a:rPr>
              <a:t>Mereview</a:t>
            </a:r>
            <a:r>
              <a:rPr lang="en-US" sz="2400" dirty="0">
                <a:latin typeface="Algerian" panose="04020705040A02060702" pitchFamily="82" charset="0"/>
              </a:rPr>
              <a:t> </a:t>
            </a:r>
            <a:r>
              <a:rPr lang="en-US" sz="2400" dirty="0" err="1">
                <a:latin typeface="Algerian" panose="04020705040A02060702" pitchFamily="82" charset="0"/>
              </a:rPr>
              <a:t>kontrak</a:t>
            </a:r>
            <a:r>
              <a:rPr lang="en-US" sz="2400" dirty="0">
                <a:latin typeface="Algerian" panose="04020705040A02060702" pitchFamily="82" charset="0"/>
              </a:rPr>
              <a:t> </a:t>
            </a:r>
            <a:r>
              <a:rPr lang="en-US" sz="2400" dirty="0" err="1">
                <a:latin typeface="Algerian" panose="04020705040A02060702" pitchFamily="82" charset="0"/>
              </a:rPr>
              <a:t>bisnis</a:t>
            </a:r>
            <a:endParaRPr lang="en-US" sz="2400" dirty="0">
              <a:latin typeface="Algerian" panose="04020705040A02060702" pitchFamily="82" charset="0"/>
            </a:endParaRPr>
          </a:p>
          <a:p>
            <a:pPr marL="342900" indent="-342900">
              <a:buFont typeface="Wingdings" panose="05000000000000000000" pitchFamily="2" charset="2"/>
              <a:buChar char="Ø"/>
            </a:pPr>
            <a:r>
              <a:rPr lang="en-US" sz="2400" dirty="0" err="1">
                <a:latin typeface="Algerian" panose="04020705040A02060702" pitchFamily="82" charset="0"/>
              </a:rPr>
              <a:t>Membuat</a:t>
            </a:r>
            <a:r>
              <a:rPr lang="en-US" sz="2400" dirty="0">
                <a:latin typeface="Algerian" panose="04020705040A02060702" pitchFamily="82" charset="0"/>
              </a:rPr>
              <a:t> </a:t>
            </a:r>
            <a:r>
              <a:rPr lang="en-US" sz="2400" dirty="0" err="1">
                <a:latin typeface="Algerian" panose="04020705040A02060702" pitchFamily="82" charset="0"/>
              </a:rPr>
              <a:t>mou</a:t>
            </a:r>
            <a:endParaRPr lang="en-US" sz="2400" dirty="0">
              <a:latin typeface="Algerian" panose="04020705040A02060702" pitchFamily="82" charset="0"/>
            </a:endParaRPr>
          </a:p>
          <a:p>
            <a:pPr marL="342900" indent="-342900">
              <a:buFont typeface="Wingdings" panose="05000000000000000000" pitchFamily="2" charset="2"/>
              <a:buChar char="Ø"/>
            </a:pPr>
            <a:r>
              <a:rPr lang="en-US" sz="2400" dirty="0" err="1">
                <a:latin typeface="Algerian" panose="04020705040A02060702" pitchFamily="82" charset="0"/>
              </a:rPr>
              <a:t>Membuat</a:t>
            </a:r>
            <a:r>
              <a:rPr lang="en-US" sz="2400" dirty="0">
                <a:latin typeface="Algerian" panose="04020705040A02060702" pitchFamily="82" charset="0"/>
              </a:rPr>
              <a:t> </a:t>
            </a:r>
            <a:r>
              <a:rPr lang="en-US" sz="2400" dirty="0" err="1">
                <a:latin typeface="Algerian" panose="04020705040A02060702" pitchFamily="82" charset="0"/>
              </a:rPr>
              <a:t>surat</a:t>
            </a:r>
            <a:r>
              <a:rPr lang="en-US" sz="2400" dirty="0">
                <a:latin typeface="Algerian" panose="04020705040A02060702" pitchFamily="82" charset="0"/>
              </a:rPr>
              <a:t> </a:t>
            </a:r>
            <a:r>
              <a:rPr lang="en-US" sz="2400" dirty="0" err="1">
                <a:latin typeface="Algerian" panose="04020705040A02060702" pitchFamily="82" charset="0"/>
              </a:rPr>
              <a:t>kuasa</a:t>
            </a:r>
            <a:endParaRPr lang="en-US" sz="2400" dirty="0">
              <a:latin typeface="Algerian" panose="04020705040A02060702" pitchFamily="82" charset="0"/>
            </a:endParaRPr>
          </a:p>
          <a:p>
            <a:pPr marL="342900" indent="-342900">
              <a:buFont typeface="Wingdings" panose="05000000000000000000" pitchFamily="2" charset="2"/>
              <a:buChar char="Ø"/>
            </a:pPr>
            <a:r>
              <a:rPr lang="en-US" sz="2400" dirty="0" err="1">
                <a:latin typeface="Algerian" panose="04020705040A02060702" pitchFamily="82" charset="0"/>
              </a:rPr>
              <a:t>Membuat</a:t>
            </a:r>
            <a:r>
              <a:rPr lang="en-US" sz="2400" dirty="0">
                <a:latin typeface="Algerian" panose="04020705040A02060702" pitchFamily="82" charset="0"/>
              </a:rPr>
              <a:t> legal opinion </a:t>
            </a:r>
            <a:r>
              <a:rPr lang="en-US" sz="2400" dirty="0" err="1">
                <a:latin typeface="Algerian" panose="04020705040A02060702" pitchFamily="82" charset="0"/>
              </a:rPr>
              <a:t>dalam</a:t>
            </a:r>
            <a:r>
              <a:rPr lang="en-US" sz="2400" dirty="0">
                <a:latin typeface="Algerian" panose="04020705040A02060702" pitchFamily="82" charset="0"/>
              </a:rPr>
              <a:t> </a:t>
            </a:r>
            <a:r>
              <a:rPr lang="en-US" sz="2400" dirty="0" err="1">
                <a:latin typeface="Algerian" panose="04020705040A02060702" pitchFamily="82" charset="0"/>
              </a:rPr>
              <a:t>setiap</a:t>
            </a:r>
            <a:r>
              <a:rPr lang="en-US" sz="2400" dirty="0">
                <a:latin typeface="Algerian" panose="04020705040A02060702" pitchFamily="82" charset="0"/>
              </a:rPr>
              <a:t> </a:t>
            </a:r>
            <a:r>
              <a:rPr lang="en-US" sz="2400" dirty="0" err="1">
                <a:latin typeface="Algerian" panose="04020705040A02060702" pitchFamily="82" charset="0"/>
              </a:rPr>
              <a:t>pengambilan</a:t>
            </a:r>
            <a:r>
              <a:rPr lang="en-US" sz="2400" dirty="0">
                <a:latin typeface="Algerian" panose="04020705040A02060702" pitchFamily="82" charset="0"/>
              </a:rPr>
              <a:t> </a:t>
            </a:r>
            <a:r>
              <a:rPr lang="en-US" sz="2400" dirty="0" err="1">
                <a:latin typeface="Algerian" panose="04020705040A02060702" pitchFamily="82" charset="0"/>
              </a:rPr>
              <a:t>keputusan</a:t>
            </a:r>
            <a:r>
              <a:rPr lang="en-US" sz="2400" dirty="0">
                <a:latin typeface="Algerian" panose="04020705040A02060702" pitchFamily="82" charset="0"/>
              </a:rPr>
              <a:t> </a:t>
            </a:r>
            <a:r>
              <a:rPr lang="en-US" sz="2400" dirty="0" err="1">
                <a:latin typeface="Algerian" panose="04020705040A02060702" pitchFamily="82" charset="0"/>
              </a:rPr>
              <a:t>bisnis</a:t>
            </a:r>
            <a:endParaRPr lang="en-US" sz="2400" dirty="0">
              <a:latin typeface="Algerian" panose="04020705040A02060702" pitchFamily="82" charset="0"/>
            </a:endParaRPr>
          </a:p>
          <a:p>
            <a:pPr marL="342900" indent="-342900">
              <a:buFont typeface="Wingdings" panose="05000000000000000000" pitchFamily="2" charset="2"/>
              <a:buChar char="Ø"/>
            </a:pPr>
            <a:r>
              <a:rPr lang="en-US" sz="2400" dirty="0" err="1">
                <a:latin typeface="Algerian" panose="04020705040A02060702" pitchFamily="82" charset="0"/>
              </a:rPr>
              <a:t>Membuat</a:t>
            </a:r>
            <a:r>
              <a:rPr lang="en-US" sz="2400" dirty="0">
                <a:latin typeface="Algerian" panose="04020705040A02060702" pitchFamily="82" charset="0"/>
              </a:rPr>
              <a:t> dan Menyusun </a:t>
            </a:r>
            <a:r>
              <a:rPr lang="en-US" sz="2400" dirty="0" err="1">
                <a:latin typeface="Algerian" panose="04020705040A02060702" pitchFamily="82" charset="0"/>
              </a:rPr>
              <a:t>dokumen</a:t>
            </a:r>
            <a:r>
              <a:rPr lang="en-US" sz="2400" dirty="0">
                <a:latin typeface="Algerian" panose="04020705040A02060702" pitchFamily="82" charset="0"/>
              </a:rPr>
              <a:t> </a:t>
            </a:r>
            <a:r>
              <a:rPr lang="en-US" sz="2400" dirty="0" err="1">
                <a:latin typeface="Algerian" panose="04020705040A02060702" pitchFamily="82" charset="0"/>
              </a:rPr>
              <a:t>fortofolio</a:t>
            </a:r>
            <a:r>
              <a:rPr lang="en-US" sz="2400" dirty="0">
                <a:latin typeface="Algerian" panose="04020705040A02060702" pitchFamily="82" charset="0"/>
              </a:rPr>
              <a:t> badan </a:t>
            </a:r>
            <a:r>
              <a:rPr lang="en-US" sz="2400" dirty="0" err="1">
                <a:latin typeface="Algerian" panose="04020705040A02060702" pitchFamily="82" charset="0"/>
              </a:rPr>
              <a:t>hukum</a:t>
            </a:r>
            <a:r>
              <a:rPr lang="en-US" sz="2400" dirty="0">
                <a:latin typeface="Algerian" panose="04020705040A02060702" pitchFamily="82" charset="0"/>
              </a:rPr>
              <a:t> (</a:t>
            </a:r>
            <a:r>
              <a:rPr lang="en-US" sz="2400" dirty="0" err="1">
                <a:latin typeface="Algerian" panose="04020705040A02060702" pitchFamily="82" charset="0"/>
              </a:rPr>
              <a:t>perusahaan</a:t>
            </a:r>
            <a:r>
              <a:rPr lang="en-US" sz="2400" dirty="0">
                <a:latin typeface="Algerian" panose="04020705040A02060702" pitchFamily="82" charset="0"/>
              </a:rPr>
              <a:t>)</a:t>
            </a:r>
          </a:p>
          <a:p>
            <a:pPr marL="342900" indent="-342900">
              <a:buFont typeface="Wingdings" panose="05000000000000000000" pitchFamily="2" charset="2"/>
              <a:buChar char="Ø"/>
            </a:pPr>
            <a:r>
              <a:rPr lang="en-US" sz="2400" dirty="0" err="1">
                <a:latin typeface="Algerian" panose="04020705040A02060702" pitchFamily="82" charset="0"/>
              </a:rPr>
              <a:t>Membuat</a:t>
            </a:r>
            <a:r>
              <a:rPr lang="en-US" sz="2400" dirty="0">
                <a:latin typeface="Algerian" panose="04020705040A02060702" pitchFamily="82" charset="0"/>
              </a:rPr>
              <a:t> </a:t>
            </a:r>
            <a:r>
              <a:rPr lang="en-US" sz="2400" dirty="0" err="1">
                <a:latin typeface="Algerian" panose="04020705040A02060702" pitchFamily="82" charset="0"/>
              </a:rPr>
              <a:t>dokumen</a:t>
            </a:r>
            <a:r>
              <a:rPr lang="en-US" sz="2400" dirty="0">
                <a:latin typeface="Algerian" panose="04020705040A02060702" pitchFamily="82" charset="0"/>
              </a:rPr>
              <a:t> </a:t>
            </a:r>
            <a:r>
              <a:rPr lang="en-US" sz="2400" dirty="0" err="1">
                <a:latin typeface="Algerian" panose="04020705040A02060702" pitchFamily="82" charset="0"/>
              </a:rPr>
              <a:t>hukum</a:t>
            </a:r>
            <a:r>
              <a:rPr lang="en-US" sz="2400" dirty="0">
                <a:latin typeface="Algerian" panose="04020705040A02060702" pitchFamily="82" charset="0"/>
              </a:rPr>
              <a:t> </a:t>
            </a:r>
            <a:r>
              <a:rPr lang="en-US" sz="2400" dirty="0" err="1">
                <a:latin typeface="Algerian" panose="04020705040A02060702" pitchFamily="82" charset="0"/>
              </a:rPr>
              <a:t>dalam</a:t>
            </a:r>
            <a:r>
              <a:rPr lang="en-US" sz="2400" dirty="0">
                <a:latin typeface="Algerian" panose="04020705040A02060702" pitchFamily="82" charset="0"/>
              </a:rPr>
              <a:t> proses </a:t>
            </a:r>
            <a:r>
              <a:rPr lang="en-US" sz="2400" dirty="0" err="1">
                <a:latin typeface="Algerian" panose="04020705040A02060702" pitchFamily="82" charset="0"/>
              </a:rPr>
              <a:t>peradilan</a:t>
            </a:r>
            <a:endParaRPr lang="en-US" sz="2400" dirty="0">
              <a:latin typeface="Algerian" panose="04020705040A02060702" pitchFamily="82" charset="0"/>
            </a:endParaRPr>
          </a:p>
          <a:p>
            <a:pPr marL="342900" indent="-342900">
              <a:buFont typeface="Wingdings" panose="05000000000000000000" pitchFamily="2" charset="2"/>
              <a:buChar char="Ø"/>
            </a:pPr>
            <a:r>
              <a:rPr lang="en-US" sz="2400" dirty="0" err="1">
                <a:latin typeface="Algerian" panose="04020705040A02060702" pitchFamily="82" charset="0"/>
              </a:rPr>
              <a:t>Etc</a:t>
            </a:r>
            <a:r>
              <a:rPr lang="en-US" sz="2400" dirty="0">
                <a:latin typeface="Algerian" panose="04020705040A02060702" pitchFamily="82" charset="0"/>
              </a:rPr>
              <a:t>…</a:t>
            </a:r>
          </a:p>
          <a:p>
            <a:pPr marL="342900" indent="-342900">
              <a:buFont typeface="Wingdings" panose="05000000000000000000" pitchFamily="2" charset="2"/>
              <a:buChar char="Ø"/>
            </a:pPr>
            <a:endParaRPr lang="en-US" sz="2400" dirty="0">
              <a:latin typeface="Algerian" panose="04020705040A02060702" pitchFamily="82" charset="0"/>
            </a:endParaRPr>
          </a:p>
        </p:txBody>
      </p:sp>
    </p:spTree>
    <p:extLst>
      <p:ext uri="{BB962C8B-B14F-4D97-AF65-F5344CB8AC3E}">
        <p14:creationId xmlns:p14="http://schemas.microsoft.com/office/powerpoint/2010/main" val="6367224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34A532A-EA0D-41F9-B458-AF9358EF2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9927E4-E194-47BE-91C2-B87D50CF51DB}">
  <ds:schemaRefs>
    <ds:schemaRef ds:uri="http://schemas.microsoft.com/sharepoint/v3/contenttype/forms"/>
  </ds:schemaRefs>
</ds:datastoreItem>
</file>

<file path=customXml/itemProps3.xml><?xml version="1.0" encoding="utf-8"?>
<ds:datastoreItem xmlns:ds="http://schemas.openxmlformats.org/officeDocument/2006/customXml" ds:itemID="{0E92E9E5-79AF-4029-8FCA-9C327D54FD8F}">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{5564AF29-718B-4232-A057-B4E971494915}tf56410444_win32</Template>
  <TotalTime>91</TotalTime>
  <Words>301</Words>
  <Application>Microsoft Office PowerPoint</Application>
  <PresentationFormat>Widescreen</PresentationFormat>
  <Paragraphs>37</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Algerian</vt:lpstr>
      <vt:lpstr>Avenir Next LT Pro</vt:lpstr>
      <vt:lpstr>Avenir Next LT Pro Light</vt:lpstr>
      <vt:lpstr>Garamond</vt:lpstr>
      <vt:lpstr>Wingdings</vt:lpstr>
      <vt:lpstr>SavonVTI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Intel Nuc</dc:creator>
  <cp:lastModifiedBy>Intel Nuc</cp:lastModifiedBy>
  <cp:revision>11</cp:revision>
  <dcterms:created xsi:type="dcterms:W3CDTF">2021-07-02T22:56:53Z</dcterms:created>
  <dcterms:modified xsi:type="dcterms:W3CDTF">2021-07-21T08:52:10Z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